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notesSlides/notesSlide6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presentation.xml" ContentType="application/vnd.openxmlformats-officedocument.presentationml.presentation.main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3.xml" ContentType="application/vnd.openxmlformats-officedocument.presentationml.notesSlide+xml"/>
  <Override PartName="/ppt/slideMasters/slideMaster1.xml" ContentType="application/vnd.openxmlformats-officedocument.presentationml.slideMaster+xml"/>
  <Default Extension="xml" ContentType="application/xml"/>
  <Default Extension="jpeg" ContentType="image/jpeg"/>
  <Default Extension="rels" ContentType="application/vnd.openxmlformats-package.relationships+xml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9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3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27"/>
  </p:notesMasterIdLst>
  <p:sldIdLst>
    <p:sldId id="256" r:id="rId2"/>
    <p:sldId id="265" r:id="rId3"/>
    <p:sldId id="257" r:id="rId4"/>
    <p:sldId id="258" r:id="rId5"/>
    <p:sldId id="276" r:id="rId6"/>
    <p:sldId id="259" r:id="rId7"/>
    <p:sldId id="260" r:id="rId8"/>
    <p:sldId id="263" r:id="rId9"/>
    <p:sldId id="261" r:id="rId10"/>
    <p:sldId id="262" r:id="rId11"/>
    <p:sldId id="281" r:id="rId12"/>
    <p:sldId id="277" r:id="rId13"/>
    <p:sldId id="279" r:id="rId14"/>
    <p:sldId id="280" r:id="rId15"/>
    <p:sldId id="266" r:id="rId16"/>
    <p:sldId id="267" r:id="rId17"/>
    <p:sldId id="268" r:id="rId18"/>
    <p:sldId id="278" r:id="rId19"/>
    <p:sldId id="269" r:id="rId20"/>
    <p:sldId id="270" r:id="rId21"/>
    <p:sldId id="271" r:id="rId22"/>
    <p:sldId id="272" r:id="rId23"/>
    <p:sldId id="273" r:id="rId24"/>
    <p:sldId id="275" r:id="rId25"/>
    <p:sldId id="27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 vertBarState="maximized">
    <p:restoredLeft sz="15598" autoAdjust="0"/>
    <p:restoredTop sz="87521" autoAdjust="0"/>
  </p:normalViewPr>
  <p:slideViewPr>
    <p:cSldViewPr snapToObjects="1">
      <p:cViewPr varScale="1">
        <p:scale>
          <a:sx n="91" d="100"/>
          <a:sy n="91" d="100"/>
        </p:scale>
        <p:origin x="-13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19" Type="http://schemas.openxmlformats.org/officeDocument/2006/relationships/slide" Target="slides/slide18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9EA62-D63C-F049-B3E0-F0CAC51D15AB}" type="datetimeFigureOut">
              <a:rPr lang="en-US" smtClean="0"/>
              <a:pPr/>
              <a:t>5/13/11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798E4-B11A-694B-8A86-BB626FC767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798E4-B11A-694B-8A86-BB626FC7676A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6F9B8CD-342D-4579-98EC-A8FD6B7370E1}" type="datetimeFigureOut">
              <a:rPr lang="en-US" smtClean="0"/>
              <a:pPr/>
              <a:t>5/13/11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FC56213-B4C4-4C5C-8EAE-01416D175C4F}" type="slidenum">
              <a:rPr smtClean="0"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5/13/11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5/13/11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5/13/11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6F9B8CD-342D-4579-98EC-A8FD6B7370E1}" type="datetimeFigureOut">
              <a:rPr lang="en-US" smtClean="0"/>
              <a:pPr/>
              <a:t>5/13/11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5/13/11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5/13/11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5/13/11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5/13/11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5/13/11</a:t>
            </a:fld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5/13/11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5/13/11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la.org/ala/yalsa/HarrisYouthPoll.pdf" TargetMode="External"/><Relationship Id="rId3" Type="http://schemas.openxmlformats.org/officeDocument/2006/relationships/hyperlink" Target="http://www.berkeleypubliclibrary.org/content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nfopeople.org/training/mobile-services-libraries" TargetMode="External"/><Relationship Id="rId3" Type="http://schemas.openxmlformats.org/officeDocument/2006/relationships/hyperlink" Target="http://www.pewinternet.org/PPF/r/166/report_display.asp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pewinternet.org/Reports/2010/Teens-and-Mobile-Phones/Summary-of-findings.aspx" TargetMode="External"/><Relationship Id="rId4" Type="http://schemas.openxmlformats.org/officeDocument/2006/relationships/hyperlink" Target="http://factfinder2.census.gov/faces/tableservices/jsf/pages/productview.xhtml?pid=DEC_00_SF2_DP1&amp;prodType=table" TargetMode="External"/><Relationship Id="rId5" Type="http://schemas.openxmlformats.org/officeDocument/2006/relationships/hyperlink" Target="http://connectpro87048468.na5.acrobat.com/p31998249/?launcher=false&amp;fcsContent=true&amp;pbMode=normalwebinar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838200"/>
            <a:ext cx="6172200" cy="205359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Teens Gone Mobile</a:t>
            </a:r>
            <a:endParaRPr lang="en-US" sz="2400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2286000" y="3124200"/>
            <a:ext cx="6172200" cy="13716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Implementing a Teen Mobile Library Service at </a:t>
            </a:r>
          </a:p>
          <a:p>
            <a:pPr algn="ctr"/>
            <a:r>
              <a:rPr lang="en-US" dirty="0" smtClean="0"/>
              <a:t>Berkeley Public Library</a:t>
            </a:r>
          </a:p>
          <a:p>
            <a:pPr algn="ctr"/>
            <a:r>
              <a:rPr lang="en-US" dirty="0" smtClean="0"/>
              <a:t>Presented by Melissa Eleftherion Carr</a:t>
            </a:r>
          </a:p>
          <a:p>
            <a:pPr algn="ctr"/>
            <a:r>
              <a:rPr lang="en-US" dirty="0" smtClean="0"/>
              <a:t>May 13, 2011</a:t>
            </a:r>
          </a:p>
          <a:p>
            <a:pPr algn="ctr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pic>
        <p:nvPicPr>
          <p:cNvPr id="5" name="Picture Placeholder 4" descr="SLIDE 23 - DESK WITH LAMP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57200" y="2514600"/>
            <a:ext cx="3657600" cy="2743200"/>
          </a:xfrm>
        </p:spPr>
      </p:pic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Single purpose use</a:t>
            </a:r>
          </a:p>
          <a:p>
            <a:r>
              <a:rPr lang="en-US" dirty="0" smtClean="0"/>
              <a:t>Rigid, uncomfortable seating</a:t>
            </a:r>
          </a:p>
          <a:p>
            <a:r>
              <a:rPr lang="en-US" dirty="0" smtClean="0"/>
              <a:t>Immobile furniture</a:t>
            </a:r>
          </a:p>
          <a:p>
            <a:pPr>
              <a:buNone/>
            </a:pPr>
            <a:r>
              <a:rPr lang="en-US" dirty="0" smtClean="0"/>
              <a:t>= Unfriendly teen hangout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Courier New"/>
              <a:buChar char="o"/>
            </a:pPr>
            <a:endParaRPr lang="en-US" dirty="0" smtClean="0"/>
          </a:p>
          <a:p>
            <a:pPr>
              <a:buFont typeface="Courier New"/>
              <a:buChar char="o"/>
            </a:pPr>
            <a:r>
              <a:rPr lang="en-US" dirty="0" smtClean="0"/>
              <a:t>Current BPL online presence</a:t>
            </a:r>
          </a:p>
          <a:p>
            <a:endParaRPr lang="en-US" dirty="0" smtClean="0"/>
          </a:p>
          <a:p>
            <a:pPr>
              <a:buFont typeface="Courier New"/>
              <a:buChar char="o"/>
            </a:pPr>
            <a:r>
              <a:rPr lang="en-US" dirty="0" smtClean="0"/>
              <a:t>Staff encouraged to participate in professional development classes</a:t>
            </a:r>
          </a:p>
          <a:p>
            <a:endParaRPr lang="en-US" dirty="0" smtClean="0"/>
          </a:p>
          <a:p>
            <a:pPr>
              <a:buFont typeface="Courier New"/>
              <a:buChar char="o"/>
            </a:pPr>
            <a:r>
              <a:rPr lang="en-US" dirty="0" smtClean="0"/>
              <a:t>Training on access, navigation, and facilitating patron use of mobile site</a:t>
            </a:r>
          </a:p>
          <a:p>
            <a:endParaRPr lang="en-US" dirty="0" smtClean="0"/>
          </a:p>
          <a:p>
            <a:pPr>
              <a:buFont typeface="Courier New"/>
              <a:buChar char="o"/>
            </a:pPr>
            <a:r>
              <a:rPr lang="en-US" dirty="0" smtClean="0"/>
              <a:t>Participate in online community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place for their voice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Threaded discussion forums (book, CD, DVD reviews)</a:t>
            </a:r>
          </a:p>
          <a:p>
            <a:r>
              <a:rPr lang="en-US" dirty="0" smtClean="0"/>
              <a:t>Text reference</a:t>
            </a:r>
          </a:p>
          <a:p>
            <a:r>
              <a:rPr lang="en-US" dirty="0" smtClean="0"/>
              <a:t>Audio and E-books access</a:t>
            </a:r>
          </a:p>
          <a:p>
            <a:r>
              <a:rPr lang="en-US" dirty="0" smtClean="0"/>
              <a:t>Catalog access</a:t>
            </a:r>
          </a:p>
          <a:p>
            <a:r>
              <a:rPr lang="en-US" dirty="0" smtClean="0"/>
              <a:t>Space to collaborate, create, share, consume media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Trusting teens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Encourages a sense of ownership</a:t>
            </a:r>
          </a:p>
          <a:p>
            <a:endParaRPr lang="en-US" dirty="0" smtClean="0"/>
          </a:p>
          <a:p>
            <a:r>
              <a:rPr lang="en-US" dirty="0" smtClean="0"/>
              <a:t>Promotes peer to peer learning</a:t>
            </a:r>
          </a:p>
          <a:p>
            <a:endParaRPr lang="en-US" dirty="0" smtClean="0"/>
          </a:p>
          <a:p>
            <a:r>
              <a:rPr lang="en-US" dirty="0" smtClean="0"/>
              <a:t>Demonstrates their value to the community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Font typeface="Courier New"/>
              <a:buChar char="o"/>
            </a:pPr>
            <a:r>
              <a:rPr lang="en-US" dirty="0" smtClean="0"/>
              <a:t>Implement ongoing diversity-training for all staff</a:t>
            </a:r>
          </a:p>
          <a:p>
            <a:pPr>
              <a:buFont typeface="Courier New"/>
              <a:buChar char="o"/>
            </a:pPr>
            <a:r>
              <a:rPr lang="en-US" dirty="0" smtClean="0"/>
              <a:t>Incorporate teens’ developmental needs/assets as foundation for understanding teen behavior</a:t>
            </a:r>
          </a:p>
          <a:p>
            <a:pPr>
              <a:buFont typeface="Courier New"/>
              <a:buChar char="o"/>
            </a:pPr>
            <a:r>
              <a:rPr lang="en-US" dirty="0" smtClean="0"/>
              <a:t>Improve staff performance and morale</a:t>
            </a:r>
          </a:p>
          <a:p>
            <a:pPr>
              <a:buFont typeface="Courier New"/>
              <a:buChar char="o"/>
            </a:pPr>
            <a:r>
              <a:rPr lang="en-US" dirty="0" smtClean="0"/>
              <a:t>Advocate diversity and reduce harassment</a:t>
            </a:r>
          </a:p>
          <a:p>
            <a:pPr>
              <a:buFont typeface="Courier New"/>
              <a:buChar char="o"/>
            </a:pPr>
            <a:r>
              <a:rPr lang="en-US" dirty="0" smtClean="0"/>
              <a:t>Lift ban, and establish rules for cell phone use in library</a:t>
            </a:r>
          </a:p>
          <a:p>
            <a:pPr>
              <a:buFont typeface="Courier New"/>
              <a:buChar char="o"/>
            </a:pP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 and evaluations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Increase overall usage of BPL’s physical teen space by 10 percent the first month</a:t>
            </a:r>
          </a:p>
          <a:p>
            <a:pPr>
              <a:buNone/>
            </a:pPr>
            <a:r>
              <a:rPr lang="en-US" dirty="0" smtClean="0"/>
              <a:t>	25 percent after three months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Achieves 1000 unique users per month and a minimum of fifty posts and five threads per day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Improve relevancy ranking and findability of BPL’s new teen mobile site by 30%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timetable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"/>
          </p:nvPr>
        </p:nvGraphicFramePr>
        <p:xfrm>
          <a:off x="457200" y="1828800"/>
          <a:ext cx="7848600" cy="3916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100"/>
                <a:gridCol w="1308100"/>
                <a:gridCol w="1270000"/>
                <a:gridCol w="1295400"/>
                <a:gridCol w="1447800"/>
                <a:gridCol w="1219200"/>
              </a:tblGrid>
              <a:tr h="883920">
                <a:tc>
                  <a:txBody>
                    <a:bodyPr/>
                    <a:lstStyle/>
                    <a:p>
                      <a:r>
                        <a:rPr lang="en-US" dirty="0" smtClean="0"/>
                        <a:t>Sept</a:t>
                      </a:r>
                      <a:r>
                        <a:rPr lang="en-US" baseline="0" dirty="0" smtClean="0"/>
                        <a:t> 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Oct 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Dec</a:t>
                      </a:r>
                      <a:r>
                        <a:rPr lang="en-US" baseline="0" dirty="0" smtClean="0"/>
                        <a:t> 2012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March 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June 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Aug 2013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Implement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Assess usage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Assess usage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Assess usage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Assess usage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Evaluate successes, failures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Analyze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Analyze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 achieveme-nts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Evaluate successes, failures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Analyze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Note improve-ments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Note helpful</a:t>
                      </a:r>
                      <a:r>
                        <a:rPr lang="en-US" baseline="0" dirty="0" smtClean="0"/>
                        <a:t> improveme-nts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Implement improvemen-ts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Create revised budget for 2013-14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personnel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TAG volunteer driven – minimum commitment 1 hour per day</a:t>
            </a:r>
          </a:p>
          <a:p>
            <a:endParaRPr lang="en-US" dirty="0" smtClean="0"/>
          </a:p>
          <a:p>
            <a:r>
              <a:rPr lang="en-US" dirty="0" smtClean="0"/>
              <a:t>Interested teen patrons invited to share tech skills</a:t>
            </a:r>
          </a:p>
          <a:p>
            <a:endParaRPr lang="en-US" dirty="0" smtClean="0"/>
          </a:p>
          <a:p>
            <a:r>
              <a:rPr lang="en-US" dirty="0" smtClean="0"/>
              <a:t>Moderated by teen librarians – 1 hour per week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Staffing costs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Weekly Pizza and Salad served at meetings – $2400</a:t>
            </a:r>
          </a:p>
          <a:p>
            <a:endParaRPr lang="en-US" dirty="0" smtClean="0"/>
          </a:p>
          <a:p>
            <a:r>
              <a:rPr lang="en-US" dirty="0" smtClean="0"/>
              <a:t>Mileage/travel stipends for volunteers if necessary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promotion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“Market mobile with mobile” (Houghton-Jan, 2010)</a:t>
            </a:r>
          </a:p>
          <a:p>
            <a:endParaRPr lang="en-US" dirty="0" smtClean="0"/>
          </a:p>
          <a:p>
            <a:r>
              <a:rPr lang="en-US" dirty="0" smtClean="0"/>
              <a:t>Create new BPL Teen Facebook page</a:t>
            </a:r>
          </a:p>
          <a:p>
            <a:endParaRPr lang="en-US" dirty="0" smtClean="0"/>
          </a:p>
          <a:p>
            <a:r>
              <a:rPr lang="en-US" dirty="0" smtClean="0"/>
              <a:t>WOM</a:t>
            </a:r>
          </a:p>
          <a:p>
            <a:endParaRPr lang="en-US" dirty="0" smtClean="0"/>
          </a:p>
          <a:p>
            <a:r>
              <a:rPr lang="en-US" dirty="0" smtClean="0"/>
              <a:t>QR codes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are teens?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Multitaskers</a:t>
            </a:r>
          </a:p>
          <a:p>
            <a:r>
              <a:rPr lang="en-US" dirty="0" smtClean="0"/>
              <a:t>Digital natives</a:t>
            </a:r>
          </a:p>
          <a:p>
            <a:r>
              <a:rPr lang="en-US" dirty="0" smtClean="0"/>
              <a:t>Media consumers</a:t>
            </a:r>
          </a:p>
          <a:p>
            <a:r>
              <a:rPr lang="en-US" dirty="0" smtClean="0"/>
              <a:t>Mobile</a:t>
            </a:r>
          </a:p>
        </p:txBody>
      </p:sp>
      <p:pic>
        <p:nvPicPr>
          <p:cNvPr id="11" name="Content Placeholder 10" descr="teen_jobs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267200" y="2362200"/>
            <a:ext cx="3657600" cy="23774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sustainability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Will pilot for one year</a:t>
            </a:r>
          </a:p>
          <a:p>
            <a:endParaRPr lang="en-US" dirty="0" smtClean="0"/>
          </a:p>
          <a:p>
            <a:r>
              <a:rPr lang="en-US" dirty="0" smtClean="0"/>
              <a:t>Reassessed for sustainability in August 2013</a:t>
            </a:r>
          </a:p>
          <a:p>
            <a:endParaRPr lang="en-US" dirty="0" smtClean="0"/>
          </a:p>
          <a:p>
            <a:r>
              <a:rPr lang="en-US" dirty="0" smtClean="0"/>
              <a:t>Grant writing to support volunteer stipends</a:t>
            </a:r>
          </a:p>
          <a:p>
            <a:endParaRPr lang="en-US" dirty="0" smtClean="0"/>
          </a:p>
          <a:p>
            <a:r>
              <a:rPr lang="en-US" dirty="0" smtClean="0"/>
              <a:t>Recruitment of new volunteers (former moderators can serve as mentors)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budget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</p:nvPr>
        </p:nvGraphicFramePr>
        <p:xfrm>
          <a:off x="457200" y="1981200"/>
          <a:ext cx="7467600" cy="366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900"/>
                <a:gridCol w="1866900"/>
                <a:gridCol w="1866900"/>
                <a:gridCol w="1866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Budget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Actual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Hardware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Software</a:t>
                      </a:r>
                    </a:p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Staff time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Promotional</a:t>
                      </a:r>
                      <a:r>
                        <a:rPr lang="en-US" baseline="0" dirty="0" smtClean="0"/>
                        <a:t> costs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Contractual costs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Intangibles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Totals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Mobile library site just for teens fulfills: </a:t>
            </a:r>
          </a:p>
          <a:p>
            <a:r>
              <a:rPr lang="en-US" dirty="0" smtClean="0"/>
              <a:t>ERI needs</a:t>
            </a:r>
          </a:p>
          <a:p>
            <a:r>
              <a:rPr lang="en-US" dirty="0" smtClean="0"/>
              <a:t>Developmental needs/</a:t>
            </a:r>
            <a:r>
              <a:rPr lang="en-US" dirty="0" smtClean="0"/>
              <a:t>assets</a:t>
            </a:r>
          </a:p>
          <a:p>
            <a:r>
              <a:rPr lang="en-US" dirty="0" smtClean="0"/>
              <a:t>Information Literacy</a:t>
            </a:r>
            <a:endParaRPr lang="en-US" dirty="0" smtClean="0"/>
          </a:p>
          <a:p>
            <a:r>
              <a:rPr lang="en-US" dirty="0" smtClean="0"/>
              <a:t>Promotes lifelong learning</a:t>
            </a:r>
          </a:p>
          <a:p>
            <a:r>
              <a:rPr lang="en-US" dirty="0" smtClean="0"/>
              <a:t>Facilitates healthy relationship between teens and libraries</a:t>
            </a:r>
          </a:p>
          <a:p>
            <a:r>
              <a:rPr lang="en-US" dirty="0" smtClean="0"/>
              <a:t>Reshapes library image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Bibliography of resources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2571" dirty="0" smtClean="0"/>
              <a:t>ALA/YALSA with Harris Interactive.  Accessed April 1, 2011 </a:t>
            </a:r>
            <a:r>
              <a:rPr lang="en-US" sz="2571" u="sng" dirty="0" smtClean="0">
                <a:hlinkClick r:id="rId2"/>
              </a:rPr>
              <a:t>http://www.ala.org/ala/yalsa/HarrisYouthPoll.pdf </a:t>
            </a:r>
            <a:endParaRPr lang="en-US" sz="2571" dirty="0" smtClean="0"/>
          </a:p>
          <a:p>
            <a:endParaRPr lang="en-US" sz="2571" dirty="0" smtClean="0"/>
          </a:p>
          <a:p>
            <a:r>
              <a:rPr lang="en-US" sz="2571" dirty="0" smtClean="0"/>
              <a:t>Berkeley Public Library. bpl teens. Accessed April 15, 2011 </a:t>
            </a:r>
            <a:r>
              <a:rPr lang="en-US" sz="2571" u="sng" dirty="0" smtClean="0">
                <a:hlinkClick r:id="rId3"/>
              </a:rPr>
              <a:t>http://www.berkeleypubliclibrary.org/content/</a:t>
            </a:r>
            <a:endParaRPr lang="en-US" sz="2571" dirty="0" smtClean="0"/>
          </a:p>
          <a:p>
            <a:endParaRPr lang="en-US" sz="2571" dirty="0" smtClean="0"/>
          </a:p>
          <a:p>
            <a:r>
              <a:rPr lang="en-US" sz="2571" dirty="0" smtClean="0"/>
              <a:t>Bolan, K., Canada M., and Cullin, R. Web, library and teen services 2.0. Young Adult Library Services, Winter 2007. 40-43. Retrieved April 3, 2011from Library Literature and Information Science Full Text database.</a:t>
            </a:r>
            <a:br>
              <a:rPr lang="en-US" sz="2571" dirty="0" smtClean="0"/>
            </a:br>
            <a:endParaRPr lang="en-US" sz="2571" dirty="0" smtClean="0"/>
          </a:p>
          <a:p>
            <a:r>
              <a:rPr lang="en-US" sz="2571" dirty="0" smtClean="0"/>
              <a:t>Bridges, L. , Rempel, H. , &amp; Griggs, K. (2010). Making the case for a fully mobile library web site: from floor maps to the catalog. Reference Services Review. 38(2) 309-320. Retrieved April 3, 2011 from Library Literature and Information Science Full Text Database.</a:t>
            </a:r>
            <a:br>
              <a:rPr lang="en-US" sz="2571" dirty="0" smtClean="0"/>
            </a:br>
            <a:endParaRPr lang="en-US" sz="2560" dirty="0" smtClean="0"/>
          </a:p>
          <a:p>
            <a:r>
              <a:rPr lang="en-US" sz="2560" dirty="0" smtClean="0"/>
              <a:t>Evans, G. E., &amp; Ward, P. L. (2007). </a:t>
            </a:r>
            <a:r>
              <a:rPr lang="en-US" sz="2560" i="1" dirty="0" smtClean="0"/>
              <a:t>Management basics for information professionals</a:t>
            </a:r>
            <a:r>
              <a:rPr lang="en-US" sz="2560" dirty="0" smtClean="0"/>
              <a:t> (2nd ed.) New York: Neal-Schuman Publishers, Inc.</a:t>
            </a:r>
          </a:p>
          <a:p>
            <a:endParaRPr lang="en-US" sz="2560" dirty="0" smtClean="0"/>
          </a:p>
          <a:p>
            <a:r>
              <a:rPr lang="en-US" sz="2560" dirty="0" err="1" smtClean="0"/>
              <a:t>Hardacre</a:t>
            </a:r>
            <a:r>
              <a:rPr lang="en-US" sz="2560" dirty="0" smtClean="0"/>
              <a:t>, M. (2010). </a:t>
            </a:r>
            <a:r>
              <a:rPr lang="en-US" sz="2571" dirty="0" smtClean="0"/>
              <a:t>Teens talk tech. Young Adult Library Services. 8(2), 29-30. </a:t>
            </a:r>
            <a:br>
              <a:rPr lang="en-US" sz="2571" dirty="0" smtClean="0"/>
            </a:br>
            <a:r>
              <a:rPr lang="en-US" sz="2571" dirty="0" smtClean="0"/>
              <a:t>Retrieved April 3, 2011 from Library Literature and Information Science Full Text Database.</a:t>
            </a:r>
            <a:br>
              <a:rPr lang="en-US" sz="2571" dirty="0" smtClean="0"/>
            </a:br>
            <a:endParaRPr lang="en-US" sz="2571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Bibliography of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118" dirty="0" smtClean="0"/>
              <a:t>Houghton-Jan, S. (October 19, 2010) </a:t>
            </a:r>
            <a:r>
              <a:rPr lang="en-US" sz="2118" i="1" dirty="0" smtClean="0"/>
              <a:t>Mobile services for libraries. </a:t>
            </a:r>
            <a:r>
              <a:rPr lang="en-US" sz="2118" dirty="0" smtClean="0"/>
              <a:t>Retrieved April 10, 2011 from </a:t>
            </a:r>
            <a:r>
              <a:rPr lang="en-US" sz="2118" u="sng" dirty="0" smtClean="0">
                <a:hlinkClick r:id="rId2"/>
              </a:rPr>
              <a:t>http://infopeople.org/training/mobile-services-libraries</a:t>
            </a:r>
            <a:endParaRPr lang="en-US" sz="2118" dirty="0" smtClean="0"/>
          </a:p>
          <a:p>
            <a:endParaRPr lang="en-US" sz="2118" dirty="0" smtClean="0"/>
          </a:p>
          <a:p>
            <a:r>
              <a:rPr lang="en-US" sz="2118" dirty="0" smtClean="0"/>
              <a:t> Hill, R. (2010). The world of multitasking teens: how library programming is changing to meet these needs. Young Adult Library Services. 8(4), 33-36. Retrieved April 3, 2011 from Library Literature and Information Science Full Text database.</a:t>
            </a:r>
          </a:p>
          <a:p>
            <a:endParaRPr lang="en-US" sz="2118" dirty="0" smtClean="0"/>
          </a:p>
          <a:p>
            <a:r>
              <a:rPr lang="en-US" sz="2118" dirty="0" smtClean="0"/>
              <a:t> Jones, P. (2002) New Directions for Library Service to Young Adults. Chicago: American Library Association. Appendix B.</a:t>
            </a:r>
          </a:p>
          <a:p>
            <a:endParaRPr lang="en-US" sz="2118" dirty="0" smtClean="0"/>
          </a:p>
          <a:p>
            <a:r>
              <a:rPr lang="en-US" sz="2118" dirty="0" smtClean="0"/>
              <a:t>Lenhart, A., &amp; Madden, M. (2005). </a:t>
            </a:r>
            <a:r>
              <a:rPr lang="en-US" sz="2118" i="1" dirty="0" smtClean="0"/>
              <a:t>Teen content creators and consumers</a:t>
            </a:r>
            <a:r>
              <a:rPr lang="en-US" sz="2118" dirty="0" smtClean="0"/>
              <a:t>. Washington, DC: Pew Internet &amp; American Life Project, November 2. Accessed April 27, 2011: </a:t>
            </a:r>
            <a:r>
              <a:rPr lang="en-US" sz="2118" u="sng" dirty="0" smtClean="0">
                <a:hlinkClick r:id="rId3"/>
              </a:rPr>
              <a:t>http://www.pewInternet.org/PPF/r/166/report_display.asp</a:t>
            </a:r>
            <a:endParaRPr lang="en-US" sz="2118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Bibliography of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sz="2571" dirty="0" smtClean="0"/>
              <a:t>Lenhart, A., Ling, R., Campbell, S., &amp; Purcell, K. (2010). </a:t>
            </a:r>
            <a:r>
              <a:rPr lang="en-US" sz="2571" i="1" dirty="0" smtClean="0"/>
              <a:t>Teens and mobile phones. </a:t>
            </a:r>
            <a:r>
              <a:rPr lang="en-US" sz="2571" dirty="0" smtClean="0"/>
              <a:t>Washington, DC: Pew Internet and American Life Project, April 20. Accessed April 27, 2011: </a:t>
            </a:r>
            <a:r>
              <a:rPr lang="en-US" sz="2571" u="sng" dirty="0" smtClean="0">
                <a:hlinkClick r:id="rId3"/>
              </a:rPr>
              <a:t>http://www.pewinternet.org/Reports/2010/Teens-and-Mobile-Phones/Summary-of-findings.aspx</a:t>
            </a:r>
            <a:endParaRPr lang="en-US" sz="2571" u="sng" dirty="0" smtClean="0"/>
          </a:p>
          <a:p>
            <a:endParaRPr lang="en-US" sz="2571" dirty="0" smtClean="0"/>
          </a:p>
          <a:p>
            <a:r>
              <a:rPr lang="en-US" sz="2571" dirty="0" smtClean="0"/>
              <a:t>Pope, K., Peters, T., Bell, L., &amp; Burhans, S. (2010). Twenty-first century library must-haves. </a:t>
            </a:r>
            <a:r>
              <a:rPr lang="en-US" sz="2571" i="1" dirty="0" smtClean="0"/>
              <a:t>Searcher</a:t>
            </a:r>
            <a:r>
              <a:rPr lang="en-US" sz="2571" dirty="0" smtClean="0"/>
              <a:t>, 18(3), 44-47. Retrieved April 3, 2011 from Library Literature and Information Science Full Text Database.</a:t>
            </a:r>
          </a:p>
          <a:p>
            <a:pPr>
              <a:buNone/>
            </a:pPr>
            <a:r>
              <a:rPr lang="en-US" sz="2571" dirty="0" smtClean="0"/>
              <a:t> </a:t>
            </a:r>
          </a:p>
          <a:p>
            <a:r>
              <a:rPr lang="en-US" sz="2571" dirty="0" smtClean="0"/>
              <a:t>U.S Bureau of the Census. (2008) Fact Finder. Retrieved April 15, 2011, U.S. Census. </a:t>
            </a:r>
            <a:r>
              <a:rPr lang="en-US" sz="2571" u="sng" dirty="0" smtClean="0">
                <a:hlinkClick r:id="rId4"/>
              </a:rPr>
              <a:t>http://factfinder2.census.gov/faces/tableservices/jsf/pages/productview.xhtml?pid=DEC_00_SF2_DP1&amp;prodType=table</a:t>
            </a:r>
            <a:endParaRPr lang="en-US" sz="2571" dirty="0" smtClean="0"/>
          </a:p>
          <a:p>
            <a:pPr>
              <a:buNone/>
            </a:pPr>
            <a:r>
              <a:rPr lang="en-US" sz="2571" dirty="0" smtClean="0"/>
              <a:t> </a:t>
            </a:r>
          </a:p>
          <a:p>
            <a:r>
              <a:rPr lang="en-US" sz="2571" dirty="0" smtClean="0"/>
              <a:t>Velasquez, J. (November 18, 2010) </a:t>
            </a:r>
            <a:r>
              <a:rPr lang="en-US" sz="2571" i="1" dirty="0" smtClean="0"/>
              <a:t>Going mobile: teens, libraries, and cell phones.</a:t>
            </a:r>
            <a:r>
              <a:rPr lang="en-US" sz="2571" dirty="0" smtClean="0"/>
              <a:t> Retrieved April 15, 2011 from YALSA: </a:t>
            </a:r>
            <a:r>
              <a:rPr lang="en-US" sz="2571" u="sng" dirty="0" smtClean="0">
                <a:hlinkClick r:id="rId5"/>
              </a:rPr>
              <a:t>http://connectpro87048468.na5.acrobat.com/p31998249/?launcher=false&amp;fcsContent=true&amp;pbMode=normalwebinar</a:t>
            </a:r>
            <a:endParaRPr lang="en-US" sz="2571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Teens are text-based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4">
              <a:buNone/>
            </a:pPr>
            <a:r>
              <a:rPr lang="en-US" dirty="0" smtClean="0"/>
              <a:t>“Fully 72% of all teens – or 88% of teen cell phone users — are text-messagers. That is a sharp rise from the 51% of teens who were texters in 2006. More than half of teens (54%) are daily texters.” (Lenters, 2010) </a:t>
            </a:r>
            <a:endParaRPr lang="en-US" dirty="0"/>
          </a:p>
        </p:txBody>
      </p:sp>
      <p:pic>
        <p:nvPicPr>
          <p:cNvPr id="6" name="Picture 5" descr="cell-phone-plans-for-kids-2-300x2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121152"/>
            <a:ext cx="3810000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Teens are content creators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3657600" cy="4572000"/>
          </a:xfrm>
        </p:spPr>
        <p:txBody>
          <a:bodyPr/>
          <a:lstStyle/>
          <a:p>
            <a:pPr lvl="4"/>
            <a:r>
              <a:rPr lang="en-US" dirty="0" smtClean="0"/>
              <a:t>According to Pew Internet and American Life Project: “Over half (57%) of teens create content online.” (Lenhart &amp; Madden, 2005)</a:t>
            </a:r>
          </a:p>
          <a:p>
            <a:pPr lvl="4"/>
            <a:endParaRPr lang="en-US" dirty="0" smtClean="0"/>
          </a:p>
          <a:p>
            <a:pPr lvl="4"/>
            <a:r>
              <a:rPr lang="en-US" dirty="0" smtClean="0"/>
              <a:t>“Teens are micromedia consumers.”</a:t>
            </a:r>
          </a:p>
          <a:p>
            <a:pPr lvl="4"/>
            <a:endParaRPr lang="en-US" dirty="0" smtClean="0"/>
          </a:p>
          <a:p>
            <a:pPr lvl="4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Content Placeholder 6" descr="5675080336_460ba86549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270375" y="2668219"/>
            <a:ext cx="3657600" cy="243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Teens are peer to peer learners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Tend to travel in groups</a:t>
            </a:r>
          </a:p>
          <a:p>
            <a:endParaRPr lang="en-US" dirty="0" smtClean="0"/>
          </a:p>
          <a:p>
            <a:r>
              <a:rPr lang="en-US" dirty="0" smtClean="0"/>
              <a:t>Team Players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Participatory culture</a:t>
            </a:r>
            <a:endParaRPr lang="en-US" dirty="0"/>
          </a:p>
        </p:txBody>
      </p:sp>
      <p:pic>
        <p:nvPicPr>
          <p:cNvPr id="7" name="Content Placeholder 6" descr="large_YC Team Building 1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270375" y="2517628"/>
            <a:ext cx="3657600" cy="27371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Berkeley teens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According to Fact Finder (2000), teens and tweens comprise nearly 12 percent of Berkeley, California’s population.</a:t>
            </a:r>
          </a:p>
          <a:p>
            <a:r>
              <a:rPr lang="en-US" dirty="0" smtClean="0"/>
              <a:t>BPL’s Central Branch is located down the block from Berkeley High, near the YMCA and within walking distance of several middle schools and the Teen Center.</a:t>
            </a:r>
          </a:p>
          <a:p>
            <a:r>
              <a:rPr lang="en-US" dirty="0" smtClean="0"/>
              <a:t>Both national averages and Senior Teen Librarian Kay Finney agree: Teen patronage is low at Central.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Target needs and assessment –</a:t>
            </a:r>
            <a:br>
              <a:rPr lang="en-US" dirty="0" smtClean="0"/>
            </a:br>
            <a:r>
              <a:rPr lang="en-US" dirty="0" smtClean="0"/>
              <a:t>Teen Services Area – Berkeley Public Library</a:t>
            </a:r>
            <a:endParaRPr lang="en-US" dirty="0"/>
          </a:p>
        </p:txBody>
      </p:sp>
      <p:pic>
        <p:nvPicPr>
          <p:cNvPr id="5" name="Picture Placeholder 4" descr="SLIDE 4 - TeenServices Entry.JPG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600200"/>
            <a:ext cx="7467600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Enter through the Grand Hall </a:t>
            </a:r>
            <a:endParaRPr lang="en-US" dirty="0"/>
          </a:p>
        </p:txBody>
      </p:sp>
      <p:pic>
        <p:nvPicPr>
          <p:cNvPr id="5" name="Picture Placeholder 4" descr="SLIDE 3- GRAND HALL ENTRANCEWAY TO TEEN SERVICES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57200" y="2514600"/>
            <a:ext cx="3657600" cy="2743200"/>
          </a:xfrm>
        </p:spPr>
      </p:pic>
      <p:sp>
        <p:nvSpPr>
          <p:cNvPr id="4" name="Tex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Cathedral ceilings and hardwood floors aid ambient noise travel</a:t>
            </a:r>
          </a:p>
          <a:p>
            <a:r>
              <a:rPr lang="en-US" dirty="0" smtClean="0"/>
              <a:t>Denote hushed sense of reverence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Computer Area</a:t>
            </a:r>
            <a:endParaRPr lang="en-US" dirty="0"/>
          </a:p>
        </p:txBody>
      </p:sp>
      <p:pic>
        <p:nvPicPr>
          <p:cNvPr id="5" name="Picture Placeholder 4" descr="SLIDE 20 - FICTION STACKS - VIEW OF COMPUTER TERMINALS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  <p:sp>
        <p:nvSpPr>
          <p:cNvPr id="4" name="Text Placeholder 3"/>
          <p:cNvSpPr>
            <a:spLocks noGrp="1"/>
          </p:cNvSpPr>
          <p:nvPr>
            <p:ph type="subTitle" idx="4294967295"/>
          </p:nvPr>
        </p:nvSpPr>
        <p:spPr>
          <a:xfrm>
            <a:off x="941916" y="5003800"/>
            <a:ext cx="6172200" cy="1371600"/>
          </a:xfrm>
        </p:spPr>
        <p:txBody>
          <a:bodyPr>
            <a:normAutofit/>
          </a:bodyPr>
          <a:lstStyle/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Very limited Internet access – 2 total computers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apital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Oriel.thmx</Template>
  <TotalTime>2337</TotalTime>
  <Words>1395</Words>
  <Application>Microsoft Macintosh PowerPoint</Application>
  <PresentationFormat>On-screen Show (4:3)</PresentationFormat>
  <Paragraphs>234</Paragraphs>
  <Slides>25</Slides>
  <Notes>23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Oriel</vt:lpstr>
      <vt:lpstr>Teens Gone Mobile</vt:lpstr>
      <vt:lpstr>Who are teens?</vt:lpstr>
      <vt:lpstr>Teens are text-based</vt:lpstr>
      <vt:lpstr>Teens are content creators</vt:lpstr>
      <vt:lpstr>Teens are peer to peer learners </vt:lpstr>
      <vt:lpstr>Berkeley teens </vt:lpstr>
      <vt:lpstr>Target needs and assessment – Teen Services Area – Berkeley Public Library</vt:lpstr>
      <vt:lpstr>Enter through the Grand Hall </vt:lpstr>
      <vt:lpstr>            Computer Area</vt:lpstr>
      <vt:lpstr>Study Area</vt:lpstr>
      <vt:lpstr>Professional development</vt:lpstr>
      <vt:lpstr>A place for their voice</vt:lpstr>
      <vt:lpstr>Trusting teens</vt:lpstr>
      <vt:lpstr>Sensitivity training</vt:lpstr>
      <vt:lpstr>Outcomes and evaluations</vt:lpstr>
      <vt:lpstr>timetable</vt:lpstr>
      <vt:lpstr>personnel</vt:lpstr>
      <vt:lpstr>Annual Staffing costs</vt:lpstr>
      <vt:lpstr>Project promotion</vt:lpstr>
      <vt:lpstr>Project sustainability</vt:lpstr>
      <vt:lpstr>Project budget</vt:lpstr>
      <vt:lpstr>conclusion</vt:lpstr>
      <vt:lpstr>Bibliography of resources</vt:lpstr>
      <vt:lpstr>Bibliography of resources</vt:lpstr>
      <vt:lpstr>Bibliography of resources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Teens Gone Mobile</dc:title>
  <dc:creator>Melissa Eleftherion-Carr</dc:creator>
  <cp:lastModifiedBy>Melissa Eleftherion-Carr</cp:lastModifiedBy>
  <cp:revision>98</cp:revision>
  <dcterms:created xsi:type="dcterms:W3CDTF">2011-05-14T04:21:15Z</dcterms:created>
  <dcterms:modified xsi:type="dcterms:W3CDTF">2011-05-14T04:43:37Z</dcterms:modified>
</cp:coreProperties>
</file>